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4" r:id="rId4"/>
    <p:sldId id="273" r:id="rId5"/>
    <p:sldId id="274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75" r:id="rId15"/>
    <p:sldId id="291" r:id="rId16"/>
    <p:sldId id="277" r:id="rId17"/>
    <p:sldId id="276" r:id="rId18"/>
    <p:sldId id="306" r:id="rId19"/>
    <p:sldId id="307" r:id="rId20"/>
    <p:sldId id="308" r:id="rId21"/>
    <p:sldId id="296" r:id="rId22"/>
    <p:sldId id="298" r:id="rId23"/>
    <p:sldId id="299" r:id="rId24"/>
    <p:sldId id="301" r:id="rId25"/>
    <p:sldId id="302" r:id="rId26"/>
    <p:sldId id="297" r:id="rId27"/>
    <p:sldId id="303" r:id="rId28"/>
    <p:sldId id="279" r:id="rId29"/>
    <p:sldId id="309" r:id="rId30"/>
    <p:sldId id="310" r:id="rId31"/>
    <p:sldId id="282" r:id="rId32"/>
  </p:sldIdLst>
  <p:sldSz cx="18288000" cy="10287000"/>
  <p:notesSz cx="6858000" cy="9144000"/>
  <p:embeddedFontLs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Montserrat Bold" panose="00000800000000000000" charset="0"/>
      <p:regular r:id="rId38"/>
    </p:embeddedFont>
    <p:embeddedFont>
      <p:font typeface="Montserrat Ultra-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023" autoAdjust="0"/>
  </p:normalViewPr>
  <p:slideViewPr>
    <p:cSldViewPr>
      <p:cViewPr varScale="1">
        <p:scale>
          <a:sx n="70" d="100"/>
          <a:sy n="70" d="100"/>
        </p:scale>
        <p:origin x="67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9E080-8F0B-4796-9612-408C430CFF0F}" type="datetimeFigureOut">
              <a:rPr lang="pt-BR" smtClean="0"/>
              <a:t>24/10/2024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7DD0F-EFA1-45B4-94E4-C36DA9F79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958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sv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-958599" y="-1382949"/>
            <a:ext cx="4234775" cy="2317577"/>
          </a:xfrm>
          <a:custGeom>
            <a:avLst/>
            <a:gdLst/>
            <a:ahLst/>
            <a:cxnLst/>
            <a:rect l="l" t="t" r="r" b="b"/>
            <a:pathLst>
              <a:path w="4234775" h="2317577">
                <a:moveTo>
                  <a:pt x="0" y="0"/>
                </a:moveTo>
                <a:lnTo>
                  <a:pt x="4234775" y="0"/>
                </a:lnTo>
                <a:lnTo>
                  <a:pt x="4234775" y="2317577"/>
                </a:lnTo>
                <a:lnTo>
                  <a:pt x="0" y="23175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16200000">
            <a:off x="15515892" y="1354055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5400000">
            <a:off x="5837462" y="198286"/>
            <a:ext cx="1195704" cy="3389882"/>
          </a:xfrm>
          <a:custGeom>
            <a:avLst/>
            <a:gdLst/>
            <a:ahLst/>
            <a:cxnLst/>
            <a:rect l="l" t="t" r="r" b="b"/>
            <a:pathLst>
              <a:path w="1195704" h="3389882">
                <a:moveTo>
                  <a:pt x="0" y="0"/>
                </a:moveTo>
                <a:lnTo>
                  <a:pt x="1195704" y="0"/>
                </a:lnTo>
                <a:lnTo>
                  <a:pt x="1195704" y="3389882"/>
                </a:lnTo>
                <a:lnTo>
                  <a:pt x="0" y="33898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" y="3847766"/>
            <a:ext cx="18288000" cy="1056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8"/>
              </a:lnSpc>
            </a:pPr>
            <a:r>
              <a:rPr lang="en-US" sz="9676" spc="-638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Resultado</a:t>
            </a:r>
            <a:r>
              <a:rPr lang="en-US" sz="9676" spc="-638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das coletas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" y="5237491"/>
            <a:ext cx="18288000" cy="626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24"/>
              </a:lnSpc>
            </a:pPr>
            <a:r>
              <a:rPr lang="en-US" sz="6000" b="1" spc="-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 o n </a:t>
            </a:r>
            <a:r>
              <a:rPr lang="en-US" sz="6000" b="1" spc="-128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6000" b="1" spc="-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c t E v e n t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E4459141-2F56-CA12-8BB5-D50C7A300538}"/>
              </a:ext>
            </a:extLst>
          </p:cNvPr>
          <p:cNvSpPr/>
          <p:nvPr/>
        </p:nvSpPr>
        <p:spPr>
          <a:xfrm>
            <a:off x="4113719" y="9287281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4B34B8D5-B6DD-78F8-6C23-F27DF4F64DD9}"/>
              </a:ext>
            </a:extLst>
          </p:cNvPr>
          <p:cNvSpPr/>
          <p:nvPr/>
        </p:nvSpPr>
        <p:spPr>
          <a:xfrm rot="16200000">
            <a:off x="15515893" y="9787140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08DF6-50A5-07BA-EAFE-18EAF1A50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81A2C02C-A53D-3272-5DE6-FF65E9B63AF9}"/>
              </a:ext>
            </a:extLst>
          </p:cNvPr>
          <p:cNvSpPr txBox="1"/>
          <p:nvPr/>
        </p:nvSpPr>
        <p:spPr>
          <a:xfrm>
            <a:off x="0" y="628573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Login-User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990E7386-E30D-5472-9720-45699DA592D7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2B04EA90-B249-483F-D895-E0022CBA17F9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29ACBFF-CE02-8313-E461-98322F6C6AE1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1BFA63-51E7-06B2-93F3-156849808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"/>
          <a:stretch/>
        </p:blipFill>
        <p:spPr>
          <a:xfrm>
            <a:off x="4328073" y="2486467"/>
            <a:ext cx="9631854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91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81BF18-1291-D43D-57C1-7DBCD22E7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8F8DD096-33AA-577D-BC50-866644720CFA}"/>
              </a:ext>
            </a:extLst>
          </p:cNvPr>
          <p:cNvSpPr txBox="1"/>
          <p:nvPr/>
        </p:nvSpPr>
        <p:spPr>
          <a:xfrm>
            <a:off x="0" y="628573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Login-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Anunciante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5559FBC4-8998-13E1-96D1-82A8F7B03968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FD28B176-6484-1911-1FA3-FF9099984000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2AE477E6-80AF-3132-B899-BA3A62CB5DC5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AB39C9-E7BE-1FE4-1BBC-2A415B0B94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9"/>
          <a:stretch/>
        </p:blipFill>
        <p:spPr>
          <a:xfrm>
            <a:off x="4325543" y="2448367"/>
            <a:ext cx="9636913" cy="761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97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17D8A5-15B7-B1B4-DC65-BA523584E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4060724D-7488-9C25-66C4-1241A57ADB04}"/>
              </a:ext>
            </a:extLst>
          </p:cNvPr>
          <p:cNvSpPr txBox="1"/>
          <p:nvPr/>
        </p:nvSpPr>
        <p:spPr>
          <a:xfrm>
            <a:off x="0" y="637103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Area-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Restrita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-User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7E45E9F-5E71-CD49-4D7F-09B2E72535A4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04AF0849-1314-AC5E-A7BA-85E2F92F1C80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D347E69C-69BF-1D05-4639-4C089FBCEA8A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CD4D88-13F5-7B8B-8182-550A896F7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5"/>
          <a:stretch/>
        </p:blipFill>
        <p:spPr>
          <a:xfrm>
            <a:off x="3100638" y="2552700"/>
            <a:ext cx="12086723" cy="71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48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D8EBD-C269-C835-77E2-EEFE95250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5FC0255-B730-3EA6-A3BE-3D46C76CBD53}"/>
              </a:ext>
            </a:extLst>
          </p:cNvPr>
          <p:cNvSpPr txBox="1"/>
          <p:nvPr/>
        </p:nvSpPr>
        <p:spPr>
          <a:xfrm>
            <a:off x="0" y="628573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Area-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Restrita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Anunciante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D0005209-DFE9-1090-BD55-41091E8FD39F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C697705-7B49-67AC-CD66-B3B8064867F2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0E7375FE-3992-008C-D8C9-A02A75243231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885E0C9-1692-66B1-E116-66871FEEC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"/>
          <a:stretch/>
        </p:blipFill>
        <p:spPr>
          <a:xfrm>
            <a:off x="3141971" y="2628900"/>
            <a:ext cx="11945629" cy="713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87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FF7323-4AF6-E3E4-B4F8-B693BF397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DD85CE66-EE82-E3B3-6647-6A4A35DFA21E}"/>
              </a:ext>
            </a:extLst>
          </p:cNvPr>
          <p:cNvSpPr txBox="1"/>
          <p:nvPr/>
        </p:nvSpPr>
        <p:spPr>
          <a:xfrm>
            <a:off x="-12510" y="952500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Justificativas e aplicações da Heurística de Nielsen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212A303-CE21-E391-6D67-25ECC9F09EAD}"/>
              </a:ext>
            </a:extLst>
          </p:cNvPr>
          <p:cNvSpPr/>
          <p:nvPr/>
        </p:nvSpPr>
        <p:spPr>
          <a:xfrm rot="5400000">
            <a:off x="-2303397" y="-1806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2D45FACE-14C1-2A05-A93C-F25285F10531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BA41B4D5-AF68-1685-43AF-BDB35322C157}"/>
              </a:ext>
            </a:extLst>
          </p:cNvPr>
          <p:cNvSpPr/>
          <p:nvPr/>
        </p:nvSpPr>
        <p:spPr>
          <a:xfrm rot="5400000">
            <a:off x="15408039" y="10651015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BD2CCDD-57A2-215C-A5FF-57A94984D6B0}"/>
              </a:ext>
            </a:extLst>
          </p:cNvPr>
          <p:cNvSpPr txBox="1"/>
          <p:nvPr/>
        </p:nvSpPr>
        <p:spPr>
          <a:xfrm>
            <a:off x="3086669" y="3573839"/>
            <a:ext cx="5105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CORES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Cinza: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neutralidade para destacar as outras cores;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Dourado: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abundância, prosperidade, sucesso e realização;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Outras cores: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cada uma das demais cores representarão a sua respectiva categoria de evento. </a:t>
            </a:r>
            <a:r>
              <a:rPr lang="pt-BR" dirty="0" err="1">
                <a:solidFill>
                  <a:schemeClr val="bg1"/>
                </a:solidFill>
                <a:latin typeface="Montserrat" panose="00000500000000000000" pitchFamily="2" charset="0"/>
              </a:rPr>
              <a:t>Ex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: Categoria “Jogos” terá a cor verde para ser a sua representação.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E8350E-45B5-1AFA-AF1A-90E919FE7371}"/>
              </a:ext>
            </a:extLst>
          </p:cNvPr>
          <p:cNvSpPr txBox="1"/>
          <p:nvPr/>
        </p:nvSpPr>
        <p:spPr>
          <a:xfrm>
            <a:off x="9906000" y="3571965"/>
            <a:ext cx="5257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ESTILO E TIPOLOGIA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Layout simples e fácil de ser interpretado pelo usuário;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Opções de bordas arredondadas com impressões modernas e elegantes;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Facilidade em informações e acessibilidades de acesso;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Imagens representativas e em tela cheia para representarem melhor cada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Letras arredondadas para combinar com as bordas.</a:t>
            </a:r>
          </a:p>
        </p:txBody>
      </p:sp>
    </p:spTree>
    <p:extLst>
      <p:ext uri="{BB962C8B-B14F-4D97-AF65-F5344CB8AC3E}">
        <p14:creationId xmlns:p14="http://schemas.microsoft.com/office/powerpoint/2010/main" val="3232068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221F4D-7188-81F5-C259-A54AFC5F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1F8548A-FE58-3F49-7406-451CB3479A81}"/>
              </a:ext>
            </a:extLst>
          </p:cNvPr>
          <p:cNvSpPr txBox="1"/>
          <p:nvPr/>
        </p:nvSpPr>
        <p:spPr>
          <a:xfrm>
            <a:off x="0" y="610946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Justificativas e aplicações da Heurística de Nielsen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DC3B28D9-85D9-3514-1637-9C4AA7CC2DC3}"/>
              </a:ext>
            </a:extLst>
          </p:cNvPr>
          <p:cNvSpPr/>
          <p:nvPr/>
        </p:nvSpPr>
        <p:spPr>
          <a:xfrm rot="5400000">
            <a:off x="-2303397" y="-1806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332BB377-A063-707D-9B52-7A984CC94134}"/>
              </a:ext>
            </a:extLst>
          </p:cNvPr>
          <p:cNvSpPr/>
          <p:nvPr/>
        </p:nvSpPr>
        <p:spPr>
          <a:xfrm rot="5400000">
            <a:off x="1376200" y="8073946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CEE45853-7F63-2D9A-E1E8-E8C173CEB312}"/>
              </a:ext>
            </a:extLst>
          </p:cNvPr>
          <p:cNvSpPr/>
          <p:nvPr/>
        </p:nvSpPr>
        <p:spPr>
          <a:xfrm rot="5400000">
            <a:off x="15408039" y="10651015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026" name="Picture 2" descr="Ilustração das 10 heurísticas de Nielsen">
            <a:extLst>
              <a:ext uri="{FF2B5EF4-FFF2-40B4-BE49-F238E27FC236}">
                <a16:creationId xmlns:a16="http://schemas.microsoft.com/office/drawing/2014/main" id="{9FC8E583-186E-F961-05C3-47FF448D8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2713482"/>
            <a:ext cx="11049000" cy="621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105C2B2-69D9-636C-A43C-199B45FD4732}"/>
              </a:ext>
            </a:extLst>
          </p:cNvPr>
          <p:cNvSpPr/>
          <p:nvPr/>
        </p:nvSpPr>
        <p:spPr>
          <a:xfrm>
            <a:off x="10363200" y="2933700"/>
            <a:ext cx="2057400" cy="274320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69BD5-D569-23E1-A196-3166E7EC0014}"/>
              </a:ext>
            </a:extLst>
          </p:cNvPr>
          <p:cNvSpPr/>
          <p:nvPr/>
        </p:nvSpPr>
        <p:spPr>
          <a:xfrm>
            <a:off x="8115300" y="6094954"/>
            <a:ext cx="2057400" cy="274320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1E6D5DF-A84A-623F-4FB3-6249973BACCB}"/>
              </a:ext>
            </a:extLst>
          </p:cNvPr>
          <p:cNvSpPr/>
          <p:nvPr/>
        </p:nvSpPr>
        <p:spPr>
          <a:xfrm>
            <a:off x="12613375" y="2951779"/>
            <a:ext cx="2057400" cy="274320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96E9EF3-051E-D5AA-63D8-B2BD42329566}"/>
              </a:ext>
            </a:extLst>
          </p:cNvPr>
          <p:cNvSpPr/>
          <p:nvPr/>
        </p:nvSpPr>
        <p:spPr>
          <a:xfrm>
            <a:off x="3613244" y="6094954"/>
            <a:ext cx="2057400" cy="274320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63D8FCC-BF4E-5109-FDAB-2AA411C24B4F}"/>
              </a:ext>
            </a:extLst>
          </p:cNvPr>
          <p:cNvSpPr/>
          <p:nvPr/>
        </p:nvSpPr>
        <p:spPr>
          <a:xfrm>
            <a:off x="5867401" y="2891247"/>
            <a:ext cx="2057400" cy="274320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FF07FEE-5823-173C-290E-36CFA4D251D4}"/>
              </a:ext>
            </a:extLst>
          </p:cNvPr>
          <p:cNvSpPr/>
          <p:nvPr/>
        </p:nvSpPr>
        <p:spPr>
          <a:xfrm>
            <a:off x="3613244" y="2891247"/>
            <a:ext cx="2057400" cy="274320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833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B5388-1171-1935-4497-6E8848DB8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1BD3D77-658B-E018-69F3-7D84407C6483}"/>
              </a:ext>
            </a:extLst>
          </p:cNvPr>
          <p:cNvSpPr txBox="1"/>
          <p:nvPr/>
        </p:nvSpPr>
        <p:spPr>
          <a:xfrm>
            <a:off x="0" y="610946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 Personas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828EF80-8AF0-F827-7A5D-D9A824E6927A}"/>
              </a:ext>
            </a:extLst>
          </p:cNvPr>
          <p:cNvSpPr/>
          <p:nvPr/>
        </p:nvSpPr>
        <p:spPr>
          <a:xfrm rot="5400000">
            <a:off x="-18893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135F6998-E728-1D4D-3ED3-19347B0DFF5B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1E53534-80F9-B696-E7A0-D711FDA7B0F3}"/>
              </a:ext>
            </a:extLst>
          </p:cNvPr>
          <p:cNvSpPr/>
          <p:nvPr/>
        </p:nvSpPr>
        <p:spPr>
          <a:xfrm rot="5400000">
            <a:off x="15408039" y="10233260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8807007-612D-9209-669C-0A9730262C6A}"/>
              </a:ext>
            </a:extLst>
          </p:cNvPr>
          <p:cNvSpPr txBox="1"/>
          <p:nvPr/>
        </p:nvSpPr>
        <p:spPr>
          <a:xfrm>
            <a:off x="2895600" y="2991471"/>
            <a:ext cx="5105400" cy="5078313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PERSONAS RESPONDENTES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Usuários Comuns: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Anna Luíza, 21 anos, Graduanda;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Lilian, 55 anos, Advogada.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Anunciantes: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Karina, 47 anos, </a:t>
            </a:r>
            <a:r>
              <a:rPr lang="pt-BR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Director</a:t>
            </a: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of</a:t>
            </a: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 Alumni </a:t>
            </a:r>
            <a:r>
              <a:rPr lang="pt-BR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and</a:t>
            </a: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Incoming</a:t>
            </a: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Students</a:t>
            </a: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Engagement</a:t>
            </a: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pPr lvl="1"/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8057A1E-FC08-DD18-FD8C-34AA6FFD2DFA}"/>
              </a:ext>
            </a:extLst>
          </p:cNvPr>
          <p:cNvSpPr txBox="1"/>
          <p:nvPr/>
        </p:nvSpPr>
        <p:spPr>
          <a:xfrm>
            <a:off x="10287000" y="2991471"/>
            <a:ext cx="5105400" cy="5078312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PERSONAS SUBSTITUTAS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Usuários Comuns: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Paulo </a:t>
            </a:r>
            <a:r>
              <a:rPr lang="pt-BR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Kucher</a:t>
            </a: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, 25 anos, Desenvolvedor;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Paulo Reis, 26 anos, Graduando.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848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8912C8-69F0-D3A2-E7AB-18BC8764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561C847-7B97-76EC-8797-7715D3BF31BD}"/>
              </a:ext>
            </a:extLst>
          </p:cNvPr>
          <p:cNvSpPr txBox="1"/>
          <p:nvPr/>
        </p:nvSpPr>
        <p:spPr>
          <a:xfrm>
            <a:off x="0" y="610946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 Questionários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Usuários Comuns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7155CF9-B3E1-ADF5-74FB-57D5854448B8}"/>
              </a:ext>
            </a:extLst>
          </p:cNvPr>
          <p:cNvSpPr/>
          <p:nvPr/>
        </p:nvSpPr>
        <p:spPr>
          <a:xfrm rot="5400000">
            <a:off x="-2651361" y="-2339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0161233-FD93-FE9D-3C7D-BC67F45701FA}"/>
              </a:ext>
            </a:extLst>
          </p:cNvPr>
          <p:cNvSpPr/>
          <p:nvPr/>
        </p:nvSpPr>
        <p:spPr>
          <a:xfrm rot="5400000">
            <a:off x="614201" y="8849159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0A2BE624-8D27-126D-F311-19B914156126}"/>
              </a:ext>
            </a:extLst>
          </p:cNvPr>
          <p:cNvSpPr/>
          <p:nvPr/>
        </p:nvSpPr>
        <p:spPr>
          <a:xfrm rot="5400000">
            <a:off x="16257446" y="10590720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95EB08-69DA-4BB7-63EC-FB9B399C2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851" y="6207892"/>
            <a:ext cx="17016296" cy="3028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6A1C7E-8938-E92E-0A33-C596B21D5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5277" y="2652441"/>
            <a:ext cx="1259744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77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8E9CD5-9577-9868-2856-B1A17BF7E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FBB815F3-A1CA-879A-EC5A-7316DA69AE60}"/>
              </a:ext>
            </a:extLst>
          </p:cNvPr>
          <p:cNvSpPr txBox="1"/>
          <p:nvPr/>
        </p:nvSpPr>
        <p:spPr>
          <a:xfrm>
            <a:off x="0" y="990651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 Questionários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Usuários Comuns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1E61E64E-27D5-9804-EE3A-4AA01F7BA59C}"/>
              </a:ext>
            </a:extLst>
          </p:cNvPr>
          <p:cNvSpPr/>
          <p:nvPr/>
        </p:nvSpPr>
        <p:spPr>
          <a:xfrm rot="5400000">
            <a:off x="-2651361" y="-2339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1928B2EA-4109-2ECE-4FB8-6EABD4BB6245}"/>
              </a:ext>
            </a:extLst>
          </p:cNvPr>
          <p:cNvSpPr/>
          <p:nvPr/>
        </p:nvSpPr>
        <p:spPr>
          <a:xfrm rot="5400000">
            <a:off x="614201" y="8849159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5DC4C40-D12E-DC51-C3A0-EA23EB464540}"/>
              </a:ext>
            </a:extLst>
          </p:cNvPr>
          <p:cNvSpPr/>
          <p:nvPr/>
        </p:nvSpPr>
        <p:spPr>
          <a:xfrm rot="5400000">
            <a:off x="16257446" y="10590720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3E31049-7D20-5AB9-41A3-0F4684AE6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4414" y="3619500"/>
            <a:ext cx="12479172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79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95F1DE-E5D4-5654-A10A-2E1EA8B5C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8D00757C-62B7-0F90-71A0-53C551666302}"/>
              </a:ext>
            </a:extLst>
          </p:cNvPr>
          <p:cNvSpPr txBox="1"/>
          <p:nvPr/>
        </p:nvSpPr>
        <p:spPr>
          <a:xfrm>
            <a:off x="0" y="610946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 Questionários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Anunciantes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6C761C6-C25A-ED9F-7EDC-107B7BE1E209}"/>
              </a:ext>
            </a:extLst>
          </p:cNvPr>
          <p:cNvSpPr/>
          <p:nvPr/>
        </p:nvSpPr>
        <p:spPr>
          <a:xfrm rot="5400000">
            <a:off x="-2651361" y="-2339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C29EA606-6DF9-B491-B33E-2B715227B447}"/>
              </a:ext>
            </a:extLst>
          </p:cNvPr>
          <p:cNvSpPr/>
          <p:nvPr/>
        </p:nvSpPr>
        <p:spPr>
          <a:xfrm rot="5400000">
            <a:off x="614201" y="8849159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00A8AEC-73ED-E596-7909-FB6DFDB7EA3C}"/>
              </a:ext>
            </a:extLst>
          </p:cNvPr>
          <p:cNvSpPr/>
          <p:nvPr/>
        </p:nvSpPr>
        <p:spPr>
          <a:xfrm rot="5400000">
            <a:off x="16257446" y="10590720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7AFB4E-9179-085B-633E-BA9AB0076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145" y="2657834"/>
            <a:ext cx="13635709" cy="306720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1093532-FF9A-BDC5-9E54-0230CE9D8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602" y="5905500"/>
            <a:ext cx="17246796" cy="317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69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A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92606" cy="10402091"/>
          </a:xfrm>
          <a:custGeom>
            <a:avLst/>
            <a:gdLst/>
            <a:ahLst/>
            <a:cxnLst/>
            <a:rect l="l" t="t" r="r" b="b"/>
            <a:pathLst>
              <a:path w="18492606" h="10402091">
                <a:moveTo>
                  <a:pt x="0" y="0"/>
                </a:moveTo>
                <a:lnTo>
                  <a:pt x="18492606" y="0"/>
                </a:lnTo>
                <a:lnTo>
                  <a:pt x="18492606" y="10402091"/>
                </a:lnTo>
                <a:lnTo>
                  <a:pt x="0" y="10402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 descr="Abstract Minimalist Dots Shapes"/>
          <p:cNvSpPr/>
          <p:nvPr/>
        </p:nvSpPr>
        <p:spPr>
          <a:xfrm rot="5400000">
            <a:off x="-801996" y="-1866468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4" name="Freeform 4" descr="Abstract Minimalist Lined Arrow Shapes"/>
          <p:cNvSpPr/>
          <p:nvPr/>
        </p:nvSpPr>
        <p:spPr>
          <a:xfrm rot="5400000">
            <a:off x="2671601" y="4605500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09"/>
                </a:lnTo>
                <a:lnTo>
                  <a:pt x="0" y="2368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>
            <a:off x="10459016" y="-115091"/>
            <a:ext cx="8590984" cy="105924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3445059" y="2826789"/>
            <a:ext cx="3412941" cy="1156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360"/>
              </a:lnSpc>
            </a:pPr>
            <a:r>
              <a:rPr lang="en-US" sz="7200" spc="-475" dirty="0">
                <a:solidFill>
                  <a:schemeClr val="tx2">
                    <a:lumMod val="50000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Agenda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450469" y="-115091"/>
            <a:ext cx="7646638" cy="9839883"/>
            <a:chOff x="0" y="0"/>
            <a:chExt cx="10195517" cy="7199443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893520" cy="223120"/>
            </a:xfrm>
            <a:prstGeom prst="rect">
              <a:avLst/>
            </a:prstGeom>
            <a:solidFill>
              <a:srgbClr val="FFDE5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3039" y="58509"/>
              <a:ext cx="10042478" cy="7140934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442594" lvl="1" indent="-221297">
                <a:lnSpc>
                  <a:spcPts val="4800"/>
                </a:lnSpc>
                <a:buFont typeface="Arial"/>
                <a:buChar char="•"/>
              </a:pPr>
              <a:endParaRPr lang="en-US" sz="2049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endParaRPr>
            </a:p>
            <a:p>
              <a:pPr marL="442594" lvl="1" indent="-221297">
                <a:lnSpc>
                  <a:spcPts val="4800"/>
                </a:lnSpc>
                <a:buFont typeface="Arial"/>
                <a:buChar char="•"/>
              </a:pP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Apresentação</a:t>
              </a:r>
              <a:r>
                <a:rPr lang="en-US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do Grupo</a:t>
              </a:r>
            </a:p>
            <a:p>
              <a:pPr marL="442594" lvl="1" indent="-221297">
                <a:lnSpc>
                  <a:spcPts val="4800"/>
                </a:lnSpc>
                <a:buFont typeface="Arial"/>
                <a:buChar char="•"/>
              </a:pP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Introdução</a:t>
              </a:r>
              <a:r>
                <a:rPr lang="en-US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- </a:t>
              </a: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Apresentação</a:t>
              </a:r>
              <a:r>
                <a:rPr lang="en-US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ConnectEvent</a:t>
              </a:r>
              <a:endParaRPr lang="en-US" sz="2049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endParaRPr>
            </a:p>
            <a:p>
              <a:pPr marL="442594" lvl="1" indent="-221297">
                <a:lnSpc>
                  <a:spcPts val="4800"/>
                </a:lnSpc>
                <a:buFont typeface="Arial"/>
                <a:buChar char="•"/>
              </a:pP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Fluxo</a:t>
              </a:r>
              <a:r>
                <a:rPr lang="en-US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do Layout:</a:t>
              </a:r>
            </a:p>
            <a:p>
              <a:pPr marL="899794" lvl="2" indent="-221297">
                <a:lnSpc>
                  <a:spcPts val="4800"/>
                </a:lnSpc>
                <a:buFont typeface="Arial"/>
                <a:buChar char="•"/>
              </a:pPr>
              <a:r>
                <a:rPr lang="en-US" sz="2049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Home-Page</a:t>
              </a:r>
            </a:p>
            <a:p>
              <a:pPr marL="899794" lvl="2" indent="-221297">
                <a:lnSpc>
                  <a:spcPts val="4800"/>
                </a:lnSpc>
                <a:buFont typeface="Arial"/>
                <a:buChar char="•"/>
              </a:pPr>
              <a:r>
                <a:rPr lang="en-US" sz="2049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Card-Page</a:t>
              </a:r>
            </a:p>
            <a:p>
              <a:pPr marL="899794" lvl="2" indent="-221297">
                <a:lnSpc>
                  <a:spcPts val="4800"/>
                </a:lnSpc>
                <a:buFont typeface="Arial"/>
                <a:buChar char="•"/>
              </a:pPr>
              <a:r>
                <a:rPr lang="en-US" sz="2049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Register</a:t>
              </a:r>
            </a:p>
            <a:p>
              <a:pPr marL="899794" lvl="2" indent="-221297">
                <a:lnSpc>
                  <a:spcPts val="4800"/>
                </a:lnSpc>
                <a:buFont typeface="Arial"/>
                <a:buChar char="•"/>
              </a:pPr>
              <a:r>
                <a:rPr lang="en-US" sz="2049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Login</a:t>
              </a:r>
            </a:p>
            <a:p>
              <a:pPr marL="899794" lvl="2" indent="-221297">
                <a:lnSpc>
                  <a:spcPts val="4800"/>
                </a:lnSpc>
                <a:buFont typeface="Arial"/>
                <a:buChar char="•"/>
              </a:pPr>
              <a:r>
                <a:rPr lang="en-US" sz="2049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Área</a:t>
              </a:r>
              <a:r>
                <a:rPr lang="en-US" sz="2049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2049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Restrita</a:t>
              </a:r>
              <a:endParaRPr lang="en-US" sz="2049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endParaRPr>
            </a:p>
            <a:p>
              <a:pPr marL="442594" lvl="1" indent="-221297">
                <a:lnSpc>
                  <a:spcPts val="4800"/>
                </a:lnSpc>
                <a:buFont typeface="Arial"/>
                <a:buChar char="•"/>
              </a:pPr>
              <a:r>
                <a:rPr lang="pt-BR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Justificativas e aplicações da Heurística de Nielsen</a:t>
              </a:r>
            </a:p>
            <a:p>
              <a:pPr marL="442594" lvl="1" indent="-221297">
                <a:lnSpc>
                  <a:spcPts val="4800"/>
                </a:lnSpc>
                <a:buFont typeface="Arial"/>
                <a:buChar char="•"/>
              </a:pP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Sobre</a:t>
              </a:r>
              <a:r>
                <a:rPr lang="en-US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as coletas:</a:t>
              </a:r>
            </a:p>
            <a:p>
              <a:pPr marL="899794" lvl="2" indent="-221297">
                <a:lnSpc>
                  <a:spcPts val="4800"/>
                </a:lnSpc>
                <a:buFont typeface="Arial"/>
                <a:buChar char="•"/>
              </a:pPr>
              <a:r>
                <a:rPr lang="en-US" sz="2049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Personas</a:t>
              </a:r>
            </a:p>
            <a:p>
              <a:pPr marL="899794" lvl="2" indent="-221297">
                <a:lnSpc>
                  <a:spcPts val="4800"/>
                </a:lnSpc>
                <a:buFont typeface="Arial"/>
                <a:buChar char="•"/>
              </a:pPr>
              <a:r>
                <a:rPr lang="pt-BR" sz="2049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Questionários</a:t>
              </a:r>
            </a:p>
            <a:p>
              <a:pPr marL="899794" lvl="2" indent="-221297">
                <a:lnSpc>
                  <a:spcPts val="4800"/>
                </a:lnSpc>
                <a:buFont typeface="Arial"/>
                <a:buChar char="•"/>
              </a:pPr>
              <a:r>
                <a:rPr lang="pt-BR" sz="2049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Aceitação e Análise</a:t>
              </a:r>
            </a:p>
            <a:p>
              <a:pPr marL="442594" lvl="1" indent="-221297">
                <a:lnSpc>
                  <a:spcPts val="4800"/>
                </a:lnSpc>
                <a:buFont typeface="Arial"/>
                <a:buChar char="•"/>
              </a:pPr>
              <a:r>
                <a:rPr lang="pt-BR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Resultados e Conclusões</a:t>
              </a:r>
            </a:p>
            <a:p>
              <a:pPr marL="442594" lvl="1" indent="-221297">
                <a:lnSpc>
                  <a:spcPts val="4800"/>
                </a:lnSpc>
                <a:buFont typeface="Arial"/>
                <a:buChar char="•"/>
              </a:pPr>
              <a:r>
                <a:rPr lang="pt-BR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Próximas Etapas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454199" y="8161096"/>
            <a:ext cx="3378602" cy="968371"/>
            <a:chOff x="0" y="0"/>
            <a:chExt cx="4504802" cy="1291162"/>
          </a:xfrm>
        </p:grpSpPr>
        <p:sp>
          <p:nvSpPr>
            <p:cNvPr id="11" name="AutoShape 11"/>
            <p:cNvSpPr/>
            <p:nvPr/>
          </p:nvSpPr>
          <p:spPr>
            <a:xfrm rot="5400000">
              <a:off x="1610906" y="5447"/>
              <a:ext cx="1288438" cy="1282991"/>
            </a:xfrm>
            <a:prstGeom prst="rect">
              <a:avLst/>
            </a:prstGeom>
            <a:solidFill>
              <a:srgbClr val="FFFFFF">
                <a:alpha val="28627"/>
              </a:srgbClr>
            </a:solid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 rot="5400000">
              <a:off x="0" y="0"/>
              <a:ext cx="1288438" cy="1288438"/>
              <a:chOff x="0" y="0"/>
              <a:chExt cx="1708150" cy="170815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CDB63A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3221811" y="5447"/>
              <a:ext cx="1282991" cy="1282991"/>
            </a:xfrm>
            <a:custGeom>
              <a:avLst/>
              <a:gdLst/>
              <a:ahLst/>
              <a:cxnLst/>
              <a:rect l="l" t="t" r="r" b="b"/>
              <a:pathLst>
                <a:path w="1282991" h="1282991">
                  <a:moveTo>
                    <a:pt x="0" y="0"/>
                  </a:moveTo>
                  <a:lnTo>
                    <a:pt x="1282991" y="0"/>
                  </a:lnTo>
                  <a:lnTo>
                    <a:pt x="1282991" y="1282991"/>
                  </a:lnTo>
                  <a:lnTo>
                    <a:pt x="0" y="1282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Freeform 3" descr="Abstract Minimalist Dots Shapes">
            <a:extLst>
              <a:ext uri="{FF2B5EF4-FFF2-40B4-BE49-F238E27FC236}">
                <a16:creationId xmlns:a16="http://schemas.microsoft.com/office/drawing/2014/main" id="{EC109143-9149-042B-07FB-45601C22535D}"/>
              </a:ext>
            </a:extLst>
          </p:cNvPr>
          <p:cNvSpPr/>
          <p:nvPr/>
        </p:nvSpPr>
        <p:spPr>
          <a:xfrm>
            <a:off x="16617775" y="2226388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67430D-FAD5-F5BC-793A-E28F770D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1C9D8ABD-80DE-B0B1-4965-41886A4BA9D1}"/>
              </a:ext>
            </a:extLst>
          </p:cNvPr>
          <p:cNvSpPr txBox="1"/>
          <p:nvPr/>
        </p:nvSpPr>
        <p:spPr>
          <a:xfrm>
            <a:off x="0" y="992357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 Questionários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Anunciantes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07120891-FFA8-9A5C-F646-99CA7272B925}"/>
              </a:ext>
            </a:extLst>
          </p:cNvPr>
          <p:cNvSpPr/>
          <p:nvPr/>
        </p:nvSpPr>
        <p:spPr>
          <a:xfrm rot="5400000">
            <a:off x="-2651361" y="-2339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4612C960-39A6-5225-C4A9-BAB5BD22539F}"/>
              </a:ext>
            </a:extLst>
          </p:cNvPr>
          <p:cNvSpPr/>
          <p:nvPr/>
        </p:nvSpPr>
        <p:spPr>
          <a:xfrm rot="5400000">
            <a:off x="614201" y="8849159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0ED0CDD-EABB-462C-6154-D22BCD7C5A60}"/>
              </a:ext>
            </a:extLst>
          </p:cNvPr>
          <p:cNvSpPr/>
          <p:nvPr/>
        </p:nvSpPr>
        <p:spPr>
          <a:xfrm rot="5400000">
            <a:off x="16257446" y="10590720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50A90BA-A2DD-EFE1-C510-E276B7493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300" y="3314700"/>
            <a:ext cx="13487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43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105CAE-27A5-CF87-067F-9A3939D83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E159F7D-2B4A-47AB-11D3-A902CCAE6212}"/>
              </a:ext>
            </a:extLst>
          </p:cNvPr>
          <p:cNvSpPr txBox="1"/>
          <p:nvPr/>
        </p:nvSpPr>
        <p:spPr>
          <a:xfrm>
            <a:off x="0" y="419655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 Aceitação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3E7346D-0ECB-78FE-3218-D34A8F0251C3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AFB849A-4E79-0593-BAAB-E7DC676E4A96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F5E9EF-8653-A034-A4AD-D025C2B7B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031" y="1354591"/>
            <a:ext cx="15833937" cy="874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96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58C5A1-C5AB-0152-2935-5AC284B6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5BDD65F-35ED-7F3D-ECA0-0E074661D0E2}"/>
              </a:ext>
            </a:extLst>
          </p:cNvPr>
          <p:cNvSpPr txBox="1"/>
          <p:nvPr/>
        </p:nvSpPr>
        <p:spPr>
          <a:xfrm>
            <a:off x="0" y="419655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 Aceitação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73D4DE2E-D25A-BC42-85E1-43F9CED7840A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DE8CE02-56FD-2783-9B8C-807D75CF2D01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7D08D4-B6EB-9344-B6FA-F26B672D0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354591"/>
            <a:ext cx="15544800" cy="881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81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2B075E-10EB-7E22-63E9-36A3B42ED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FBF08ED-56A6-E183-EDF6-9723715FED62}"/>
              </a:ext>
            </a:extLst>
          </p:cNvPr>
          <p:cNvSpPr txBox="1"/>
          <p:nvPr/>
        </p:nvSpPr>
        <p:spPr>
          <a:xfrm>
            <a:off x="0" y="419655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 Aceitação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25839FFC-F2F2-07EC-FCFE-0546B8CC8170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22CC7687-3C18-48E7-5D75-F05DB0EB0CB3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076AEF-AAB6-1647-7CA7-AD23638E2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1358055"/>
            <a:ext cx="14554200" cy="872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22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DBBB58-2820-C8F1-F9C9-A499BBD94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09E64CD-EE4C-85C7-30C7-38D388E76BBA}"/>
              </a:ext>
            </a:extLst>
          </p:cNvPr>
          <p:cNvSpPr txBox="1"/>
          <p:nvPr/>
        </p:nvSpPr>
        <p:spPr>
          <a:xfrm>
            <a:off x="0" y="419655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 Aceitação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2625746-4ADD-D699-7F89-17886008AEF0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15F5DF0-3587-CFD0-4224-EDC9E1C98870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E9C5E14-FF3D-08D0-F219-180ACB85E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354591"/>
            <a:ext cx="15392400" cy="87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12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844747-CF2D-EFEA-C524-420AA3747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49D6648D-9A90-F7C8-33FF-1EDF3BA84FDC}"/>
              </a:ext>
            </a:extLst>
          </p:cNvPr>
          <p:cNvSpPr txBox="1"/>
          <p:nvPr/>
        </p:nvSpPr>
        <p:spPr>
          <a:xfrm>
            <a:off x="0" y="637432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 Aceitação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D4C91CC8-58BF-BCDA-17FA-F0B2F62C7DD8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1B52A36-67E1-A322-B639-5791D5952FE3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81781A1-1F8F-B4F8-7BA5-C3D7CE763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2019300"/>
            <a:ext cx="15392400" cy="727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4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42BC9D-28D3-778E-2313-D5F9E969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DC20260-90F4-ACBA-70E5-46AE2BBECA98}"/>
              </a:ext>
            </a:extLst>
          </p:cNvPr>
          <p:cNvSpPr txBox="1"/>
          <p:nvPr/>
        </p:nvSpPr>
        <p:spPr>
          <a:xfrm>
            <a:off x="0" y="419655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 Análise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1973D0E1-D6CE-18FB-688F-9D9073F85266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3A87CAA-4FA6-F440-624F-89947CC55508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0EF394-B9AD-BA51-56DF-C6DC4BB645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0" b="1"/>
          <a:stretch/>
        </p:blipFill>
        <p:spPr>
          <a:xfrm>
            <a:off x="1733550" y="1354591"/>
            <a:ext cx="14820900" cy="8702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C1C1E6-50AA-8784-F32B-D09689ACC201}"/>
              </a:ext>
            </a:extLst>
          </p:cNvPr>
          <p:cNvSpPr txBox="1"/>
          <p:nvPr/>
        </p:nvSpPr>
        <p:spPr>
          <a:xfrm>
            <a:off x="-5867400" y="2247900"/>
            <a:ext cx="6019800" cy="4474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Teste da Heurística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 Nielsen em usuários</a:t>
            </a:r>
          </a:p>
        </p:txBody>
      </p:sp>
    </p:spTree>
    <p:extLst>
      <p:ext uri="{BB962C8B-B14F-4D97-AF65-F5344CB8AC3E}">
        <p14:creationId xmlns:p14="http://schemas.microsoft.com/office/powerpoint/2010/main" val="2001188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C8EB4E-4994-C0D1-A2CC-28AA2977B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483A5B5-08CF-0953-2BE7-CB0A7945B34A}"/>
              </a:ext>
            </a:extLst>
          </p:cNvPr>
          <p:cNvSpPr txBox="1"/>
          <p:nvPr/>
        </p:nvSpPr>
        <p:spPr>
          <a:xfrm>
            <a:off x="0" y="519383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 Análise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9C3FFAE3-0254-D5EF-C870-C883E10044F1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D67D8E24-A11F-B79A-E144-5CFF4A651D71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A7A4F54-FBFD-D9F9-FFCA-FA349677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04" y="1690417"/>
            <a:ext cx="16620392" cy="8077200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2E4D2625-0152-FA35-2B65-01C0C2BA5306}"/>
              </a:ext>
            </a:extLst>
          </p:cNvPr>
          <p:cNvSpPr txBox="1"/>
          <p:nvPr/>
        </p:nvSpPr>
        <p:spPr>
          <a:xfrm>
            <a:off x="-5867400" y="2247900"/>
            <a:ext cx="6019800" cy="4474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Teste da Heurística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 Nielsen em usuários</a:t>
            </a:r>
          </a:p>
        </p:txBody>
      </p:sp>
    </p:spTree>
    <p:extLst>
      <p:ext uri="{BB962C8B-B14F-4D97-AF65-F5344CB8AC3E}">
        <p14:creationId xmlns:p14="http://schemas.microsoft.com/office/powerpoint/2010/main" val="761606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42DB20-957F-1C82-1D4F-51B976FAE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07161D1-B7E6-4439-F632-541482963A3E}"/>
              </a:ext>
            </a:extLst>
          </p:cNvPr>
          <p:cNvSpPr txBox="1"/>
          <p:nvPr/>
        </p:nvSpPr>
        <p:spPr>
          <a:xfrm>
            <a:off x="0" y="1125082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Resultados e Conclusões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84C97D9-6792-35B1-CE83-4A6101F69A43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6B11FC25-C8F1-2815-2E02-F5FF10AB6D75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CD69E94-2D7E-2F67-4FC8-8367DC0AC6C3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982D877-3F75-E561-0D2B-945EC999B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097" y="2819400"/>
            <a:ext cx="1213980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89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AB8276-BB91-F05A-B4B6-5756F8AAB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BEDD11A-F16F-ED93-9955-75909955F414}"/>
              </a:ext>
            </a:extLst>
          </p:cNvPr>
          <p:cNvSpPr txBox="1"/>
          <p:nvPr/>
        </p:nvSpPr>
        <p:spPr>
          <a:xfrm>
            <a:off x="-1" y="862151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Próximas Etapas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0C592991-3C5B-4BC5-6C93-37C361CEDB67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4947EC5B-0BE9-5668-A5C0-233CD6F36C62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B1CE6892-77FD-D712-0E29-CDD4516BC4D5}"/>
              </a:ext>
            </a:extLst>
          </p:cNvPr>
          <p:cNvSpPr/>
          <p:nvPr/>
        </p:nvSpPr>
        <p:spPr>
          <a:xfrm rot="5400000">
            <a:off x="14881945" y="10538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149887-894B-10AF-9AE6-D744846D1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9273" y="4569851"/>
            <a:ext cx="7696200" cy="44598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30C4B52-097F-81BA-3B8A-6ED782D14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9273" y="2575624"/>
            <a:ext cx="7696200" cy="167737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DA7E02-8147-6F5F-B92E-987E13526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9602" y="2845549"/>
            <a:ext cx="7696200" cy="520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55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93135" y="3238500"/>
            <a:ext cx="3550865" cy="5288069"/>
            <a:chOff x="0" y="0"/>
            <a:chExt cx="20632929" cy="22182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2955" y="1297170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Apresentação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grupo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90181" y="5602521"/>
            <a:ext cx="3550864" cy="271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Victor Müller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370499" y="3238500"/>
            <a:ext cx="3550865" cy="5288069"/>
            <a:chOff x="0" y="0"/>
            <a:chExt cx="20632929" cy="221821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367545" y="5601409"/>
            <a:ext cx="3550864" cy="272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Pedro Henrique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3" name="TextBox 43"/>
          <p:cNvSpPr txBox="1"/>
          <p:nvPr/>
        </p:nvSpPr>
        <p:spPr>
          <a:xfrm>
            <a:off x="5838658" y="6396758"/>
            <a:ext cx="3053909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Gestor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Projeto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Scrum Master;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Desenvolvedor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Front-end;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Designer;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Consultor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Usabilidade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58D80BD3-A251-61CE-3414-718B105CDB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716" y="3493297"/>
            <a:ext cx="1819794" cy="18197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7" name="TextBox 43">
            <a:extLst>
              <a:ext uri="{FF2B5EF4-FFF2-40B4-BE49-F238E27FC236}">
                <a16:creationId xmlns:a16="http://schemas.microsoft.com/office/drawing/2014/main" id="{02AA0E14-C96B-3C77-8B69-A0F5E0F00732}"/>
              </a:ext>
            </a:extLst>
          </p:cNvPr>
          <p:cNvSpPr txBox="1"/>
          <p:nvPr/>
        </p:nvSpPr>
        <p:spPr>
          <a:xfrm>
            <a:off x="5577607" y="5990499"/>
            <a:ext cx="3531258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TextBox 43">
            <a:extLst>
              <a:ext uri="{FF2B5EF4-FFF2-40B4-BE49-F238E27FC236}">
                <a16:creationId xmlns:a16="http://schemas.microsoft.com/office/drawing/2014/main" id="{AAE55E6D-2628-AA16-FAAF-5B0042AA703B}"/>
              </a:ext>
            </a:extLst>
          </p:cNvPr>
          <p:cNvSpPr txBox="1"/>
          <p:nvPr/>
        </p:nvSpPr>
        <p:spPr>
          <a:xfrm>
            <a:off x="9377347" y="5993243"/>
            <a:ext cx="3531258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TextBox 43">
            <a:extLst>
              <a:ext uri="{FF2B5EF4-FFF2-40B4-BE49-F238E27FC236}">
                <a16:creationId xmlns:a16="http://schemas.microsoft.com/office/drawing/2014/main" id="{01C299DE-8D63-F0DC-34B8-06F0A2199374}"/>
              </a:ext>
            </a:extLst>
          </p:cNvPr>
          <p:cNvSpPr txBox="1"/>
          <p:nvPr/>
        </p:nvSpPr>
        <p:spPr>
          <a:xfrm>
            <a:off x="9677400" y="6396758"/>
            <a:ext cx="3119070" cy="1631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Product Owner (PO);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Requisitos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Desenvolvedor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Back-end;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Business Intelligence (BI);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Engenheiro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Testes.</a:t>
            </a:r>
          </a:p>
        </p:txBody>
      </p:sp>
      <p:pic>
        <p:nvPicPr>
          <p:cNvPr id="5" name="Imagem 4" descr="Homem de barba e camisa preta&#10;&#10;Descrição gerada automaticamente">
            <a:extLst>
              <a:ext uri="{FF2B5EF4-FFF2-40B4-BE49-F238E27FC236}">
                <a16:creationId xmlns:a16="http://schemas.microsoft.com/office/drawing/2014/main" id="{BB5C0DA4-B52E-67FB-CBFB-5D8415AB7E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t="24584" r="19883" b="19875"/>
          <a:stretch/>
        </p:blipFill>
        <p:spPr>
          <a:xfrm>
            <a:off x="10252402" y="3455350"/>
            <a:ext cx="1782263" cy="18956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255CC3-45B6-044A-E1E1-4E06738D7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213A35B-6227-12F5-53FC-632FACD1FC14}"/>
              </a:ext>
            </a:extLst>
          </p:cNvPr>
          <p:cNvSpPr txBox="1"/>
          <p:nvPr/>
        </p:nvSpPr>
        <p:spPr>
          <a:xfrm>
            <a:off x="-1" y="888579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Próximas Etapas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F67D3EF-EE88-2673-DEE4-4210C00C7125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3AE1E9D2-3FD2-C923-70E7-167670B88B3D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5456D23-142D-F56B-02ED-FBE0E9E6B4BA}"/>
              </a:ext>
            </a:extLst>
          </p:cNvPr>
          <p:cNvSpPr/>
          <p:nvPr/>
        </p:nvSpPr>
        <p:spPr>
          <a:xfrm rot="5400000">
            <a:off x="14881945" y="10538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11A52CA-EE70-0C00-6D55-923BD7CDB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9303" y="2273673"/>
            <a:ext cx="7040768" cy="62464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A4BC801-5680-CEF9-107D-7358A9CEA5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0" y="2273673"/>
            <a:ext cx="7004379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13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0B6661-53BA-C4F0-B269-804F805FC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C6417D9-31CB-2D95-C614-BFE541BFB24B}"/>
              </a:ext>
            </a:extLst>
          </p:cNvPr>
          <p:cNvSpPr txBox="1"/>
          <p:nvPr/>
        </p:nvSpPr>
        <p:spPr>
          <a:xfrm>
            <a:off x="0" y="1028700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Agradecimentos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ECEC075-927B-E62E-74F3-8E1BCB46647D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ED23FF4-F5AA-91AB-F24F-144516A4B8A4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4D9E35B-9603-DDD0-72F1-859B2ABBFBBA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5B32666-01C7-73E9-C4F0-C8A5F872EBF8}"/>
              </a:ext>
            </a:extLst>
          </p:cNvPr>
          <p:cNvSpPr txBox="1"/>
          <p:nvPr/>
        </p:nvSpPr>
        <p:spPr>
          <a:xfrm>
            <a:off x="-1" y="2738500"/>
            <a:ext cx="18288000" cy="815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4800" spc="-565" dirty="0">
                <a:solidFill>
                  <a:srgbClr val="FFFFFF"/>
                </a:solidFill>
                <a:latin typeface="Montserrat Bold" panose="00000800000000000000" charset="0"/>
                <a:ea typeface="Montserrat Ultra-Bold"/>
                <a:cs typeface="Montserrat Ultra-Bold"/>
                <a:sym typeface="Montserrat Ultra-Bold"/>
              </a:rPr>
              <a:t>Obrigado pela atenção!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10CE25-7B7B-460E-0B7E-FC6DCBAACCA7}"/>
              </a:ext>
            </a:extLst>
          </p:cNvPr>
          <p:cNvSpPr txBox="1"/>
          <p:nvPr/>
        </p:nvSpPr>
        <p:spPr>
          <a:xfrm>
            <a:off x="2357135" y="4908491"/>
            <a:ext cx="6788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Nome: Victor Alexandre Müller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RA: 236366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5916085-40BA-2FE3-992A-61C2FD46E6E5}"/>
              </a:ext>
            </a:extLst>
          </p:cNvPr>
          <p:cNvSpPr txBox="1"/>
          <p:nvPr/>
        </p:nvSpPr>
        <p:spPr>
          <a:xfrm>
            <a:off x="10257593" y="4908491"/>
            <a:ext cx="6788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Nome: Pedro Henrique Duarte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RA: 236519</a:t>
            </a:r>
          </a:p>
        </p:txBody>
      </p:sp>
    </p:spTree>
    <p:extLst>
      <p:ext uri="{BB962C8B-B14F-4D97-AF65-F5344CB8AC3E}">
        <p14:creationId xmlns:p14="http://schemas.microsoft.com/office/powerpoint/2010/main" val="3098137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94BA6-42BF-2C40-D9E4-836AE8DEF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BBA674A-31FD-852F-7E43-40E2E4BE5828}"/>
              </a:ext>
            </a:extLst>
          </p:cNvPr>
          <p:cNvSpPr txBox="1"/>
          <p:nvPr/>
        </p:nvSpPr>
        <p:spPr>
          <a:xfrm>
            <a:off x="5976" y="778255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Introdução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Apresentação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ConnectEvent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00926D03-2BF9-3230-D829-5433B2B7C449}"/>
              </a:ext>
            </a:extLst>
          </p:cNvPr>
          <p:cNvSpPr/>
          <p:nvPr/>
        </p:nvSpPr>
        <p:spPr>
          <a:xfrm rot="5400000">
            <a:off x="-1889361" y="-18825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EEDFF5E-EDC5-8026-5331-295A2613B573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A140144-968C-926E-FAB9-776F829A526A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914400" y="3390900"/>
            <a:ext cx="16459200" cy="457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18"/>
              </a:lnSpc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O </a:t>
            </a:r>
            <a:r>
              <a:rPr lang="pt-BR" sz="2447" b="1" dirty="0" err="1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ConnectEvent</a:t>
            </a: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é uma plataforma digital Web que tem como objetivo principal conectar usuários a eventos organizados por empresários, solucionando desafios de divulgação e facilitando o acesso à informação.</a:t>
            </a:r>
          </a:p>
          <a:p>
            <a:pPr algn="ctr">
              <a:lnSpc>
                <a:spcPts val="6118"/>
              </a:lnSpc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O objetivo principal da plataforma é centralizar os eventos em um só lugar de forma que facilite a conexão entre os organizadores anunciantes aos públicos diversos, ajudando no encontro de eventos adequados ao interesse de cada usuário.</a:t>
            </a:r>
          </a:p>
        </p:txBody>
      </p:sp>
    </p:spTree>
    <p:extLst>
      <p:ext uri="{BB962C8B-B14F-4D97-AF65-F5344CB8AC3E}">
        <p14:creationId xmlns:p14="http://schemas.microsoft.com/office/powerpoint/2010/main" val="853855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883B12-2715-1B2F-32A2-41EF8A582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A87DCB1-8F3D-5115-347E-037AB387F533}"/>
              </a:ext>
            </a:extLst>
          </p:cNvPr>
          <p:cNvSpPr txBox="1"/>
          <p:nvPr/>
        </p:nvSpPr>
        <p:spPr>
          <a:xfrm>
            <a:off x="0" y="905889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B731183-7FE8-F326-D952-A84FFB2BB29E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707599ED-EDF0-1F27-60AB-17E0A3EB8AA9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2BE3AF4C-1A60-4557-96A7-2C672312397D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DE49BC5-BD27-99EC-EA5E-549262905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5182" y="2048301"/>
            <a:ext cx="12317636" cy="763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77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4FBD6-C355-1938-2CA2-CDDD4546D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56AAD81-6E31-7ADA-72EC-E9026B587E0D}"/>
              </a:ext>
            </a:extLst>
          </p:cNvPr>
          <p:cNvSpPr txBox="1"/>
          <p:nvPr/>
        </p:nvSpPr>
        <p:spPr>
          <a:xfrm>
            <a:off x="0" y="628573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 Home-Page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52C0341-FF29-D7A6-D3E3-FC5A61CFDD69}"/>
              </a:ext>
            </a:extLst>
          </p:cNvPr>
          <p:cNvSpPr/>
          <p:nvPr/>
        </p:nvSpPr>
        <p:spPr>
          <a:xfrm rot="5400000">
            <a:off x="-23465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338D9592-EAE0-CED3-1185-34D729AA1B86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45571C0-6EED-3169-93FC-55293FDD7F3E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B2D30FF-742C-68CE-BB30-E14B1C80A6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212"/>
          <a:stretch/>
        </p:blipFill>
        <p:spPr>
          <a:xfrm>
            <a:off x="5826711" y="1563509"/>
            <a:ext cx="6634577" cy="84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07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3C0AC-81B3-0627-6667-6D346895A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0F4325A-0F35-9270-646B-783AACAA5150}"/>
              </a:ext>
            </a:extLst>
          </p:cNvPr>
          <p:cNvSpPr txBox="1"/>
          <p:nvPr/>
        </p:nvSpPr>
        <p:spPr>
          <a:xfrm>
            <a:off x="0" y="628573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 Card-Page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2A05100-C3F0-FB14-C873-A12C06D542CF}"/>
              </a:ext>
            </a:extLst>
          </p:cNvPr>
          <p:cNvSpPr/>
          <p:nvPr/>
        </p:nvSpPr>
        <p:spPr>
          <a:xfrm rot="5400000">
            <a:off x="-2153529" y="-1921776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0AC4A17-5BAD-D1F5-1208-24F208AFDF20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7B4A4FA-65BD-6918-A9C2-FC3492FB9565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7829F8-1D56-0EE1-FD00-D31CD6FE1C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88" b="447"/>
          <a:stretch/>
        </p:blipFill>
        <p:spPr>
          <a:xfrm>
            <a:off x="4229100" y="1714500"/>
            <a:ext cx="9791700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4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C3D7D9-F7A9-1FAA-FBC7-D5193DA32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5D468E3-2CB1-2445-7801-2F5C56E199D6}"/>
              </a:ext>
            </a:extLst>
          </p:cNvPr>
          <p:cNvSpPr txBox="1"/>
          <p:nvPr/>
        </p:nvSpPr>
        <p:spPr>
          <a:xfrm>
            <a:off x="0" y="723900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Register-User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5FC9925-740B-CBBD-AEE9-6C292BCBC98C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50232CEC-8DFA-1646-E6D5-DD38892C7F59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29B19C9-55AF-EA09-2A0C-8604DB2CB5B0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F8B02B-90D5-9AFB-50C3-31845E5CD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"/>
          <a:stretch/>
        </p:blipFill>
        <p:spPr>
          <a:xfrm>
            <a:off x="4096939" y="2628900"/>
            <a:ext cx="10094122" cy="738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5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50E9B0-94BE-6CE1-D588-99BE9B22B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9BF3824-A823-DC6D-2947-030A61920F21}"/>
              </a:ext>
            </a:extLst>
          </p:cNvPr>
          <p:cNvSpPr txBox="1"/>
          <p:nvPr/>
        </p:nvSpPr>
        <p:spPr>
          <a:xfrm>
            <a:off x="0" y="628573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Register-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Anunciante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C5DDAE22-53B7-50EC-9E79-681297BED09A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8E8A07E9-B22A-4C36-3214-1CBF7DAD5973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61125C4D-BF63-6832-E9B9-D4BAF45BF799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33A168-8ED3-469C-789B-DD65F93058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"/>
          <a:stretch/>
        </p:blipFill>
        <p:spPr>
          <a:xfrm>
            <a:off x="3981450" y="2552700"/>
            <a:ext cx="10325100" cy="742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44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</TotalTime>
  <Words>491</Words>
  <Application>Microsoft Office PowerPoint</Application>
  <PresentationFormat>Personalizar</PresentationFormat>
  <Paragraphs>129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7" baseType="lpstr">
      <vt:lpstr>Montserrat</vt:lpstr>
      <vt:lpstr>Calibri</vt:lpstr>
      <vt:lpstr>Montserrat Ultra-Bold</vt:lpstr>
      <vt:lpstr>Montserrat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ENTREGA 1</dc:title>
  <dc:creator>Victor</dc:creator>
  <cp:lastModifiedBy>Victor Alexandre Müller</cp:lastModifiedBy>
  <cp:revision>54</cp:revision>
  <dcterms:created xsi:type="dcterms:W3CDTF">2006-08-16T00:00:00Z</dcterms:created>
  <dcterms:modified xsi:type="dcterms:W3CDTF">2024-10-24T15:41:10Z</dcterms:modified>
  <dc:identifier>DAGOrSMP5sA</dc:identifier>
</cp:coreProperties>
</file>